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62" r:id="rId3"/>
    <p:sldId id="266" r:id="rId4"/>
    <p:sldId id="269" r:id="rId5"/>
    <p:sldId id="263" r:id="rId6"/>
    <p:sldId id="267" r:id="rId7"/>
    <p:sldId id="264" r:id="rId8"/>
    <p:sldId id="271" r:id="rId9"/>
    <p:sldId id="270" r:id="rId10"/>
    <p:sldId id="275" r:id="rId11"/>
    <p:sldId id="277" r:id="rId12"/>
    <p:sldId id="282" r:id="rId13"/>
    <p:sldId id="279" r:id="rId14"/>
    <p:sldId id="268" r:id="rId15"/>
    <p:sldId id="283" r:id="rId16"/>
    <p:sldId id="278" r:id="rId17"/>
    <p:sldId id="287" r:id="rId18"/>
    <p:sldId id="286" r:id="rId19"/>
    <p:sldId id="284" r:id="rId20"/>
    <p:sldId id="285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F1F"/>
    <a:srgbClr val="DE4898"/>
    <a:srgbClr val="D36DA0"/>
    <a:srgbClr val="E37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02"/>
    <p:restoredTop sz="94640"/>
  </p:normalViewPr>
  <p:slideViewPr>
    <p:cSldViewPr snapToGrid="0" snapToObjects="1">
      <p:cViewPr varScale="1">
        <p:scale>
          <a:sx n="72" d="100"/>
          <a:sy n="72" d="100"/>
        </p:scale>
        <p:origin x="232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61E52-CA6E-F142-9427-ACEA5B2FFDF8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26020-5B5C-AC4E-BDA3-A03F439A1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3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6020-5B5C-AC4E-BDA3-A03F439A14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57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6020-5B5C-AC4E-BDA3-A03F439A14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11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6020-5B5C-AC4E-BDA3-A03F439A14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8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6020-5B5C-AC4E-BDA3-A03F439A14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274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6020-5B5C-AC4E-BDA3-A03F439A14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72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6020-5B5C-AC4E-BDA3-A03F439A14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13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6020-5B5C-AC4E-BDA3-A03F439A14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27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6020-5B5C-AC4E-BDA3-A03F439A14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00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6020-5B5C-AC4E-BDA3-A03F439A14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30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6020-5B5C-AC4E-BDA3-A03F439A14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26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6020-5B5C-AC4E-BDA3-A03F439A14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4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6020-5B5C-AC4E-BDA3-A03F439A14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75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6020-5B5C-AC4E-BDA3-A03F439A14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79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6020-5B5C-AC4E-BDA3-A03F439A14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01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6020-5B5C-AC4E-BDA3-A03F439A14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10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6020-5B5C-AC4E-BDA3-A03F439A14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10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6020-5B5C-AC4E-BDA3-A03F439A14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46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6020-5B5C-AC4E-BDA3-A03F439A14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87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6020-5B5C-AC4E-BDA3-A03F439A14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86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6020-5B5C-AC4E-BDA3-A03F439A14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08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26020-5B5C-AC4E-BDA3-A03F439A14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3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BACF-543B-344A-816D-0EC7E305C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C5B8A-161F-A947-A353-BB4493A37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A5599-2F28-A54B-8B81-6BD65FB21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C5D38-EC75-0B4F-88A3-636F6B992FCE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73329-9A12-9544-BF9C-FED03C81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AF28-7160-FE4A-BE22-2506C3C5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FC263-AFFE-0042-B194-AEB0645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8320-1026-8147-A3D1-1996EBF4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6D837-FB6E-C945-9BC5-D8AA9A877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1E648-271B-E546-ABD4-E998243D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C5D38-EC75-0B4F-88A3-636F6B992FCE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3CC25-01BD-8945-9F37-119C18B2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D651B-CED3-A849-A18A-F3BF9EA1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FC263-AFFE-0042-B194-AEB0645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8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DEA145-FC31-D64A-B525-BED678C5A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E0673B-1981-5845-8848-17AC3B21B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FFC92-979B-3943-B575-6205E598A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C5D38-EC75-0B4F-88A3-636F6B992FCE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6EC16-9524-BE49-96AE-CD8237964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2070C-EFB1-7845-864D-F5AC57D6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FC263-AFFE-0042-B194-AEB0645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7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E09B3-B4EF-CF4E-AF40-51B8622CA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BE094-5A1F-E147-BDD6-B7DED6E37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0ABB5-D160-3942-91D9-93E75FCC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C5D38-EC75-0B4F-88A3-636F6B992FCE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F9CD2-2C12-8441-A5B0-41BE516C7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8CD5E-31C2-A240-8314-DDEF5E188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FC263-AFFE-0042-B194-AEB0645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19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3B817-1C67-0845-88BA-0AB217224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8A46B-284E-FB4D-BCAE-9FE05E618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7B990-D299-4B4E-8082-F36673C29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C5D38-EC75-0B4F-88A3-636F6B992FCE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B319C-6751-C34A-83EA-482E44A3A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52BBC-1465-E54D-8819-148C32B8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FC263-AFFE-0042-B194-AEB0645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31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9365-156F-AA4C-B0C6-77002E343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92FE7-FD21-3C47-B808-87C5D4308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4F226-4283-8E43-97D6-7DFBBAC4A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40092-FD73-B145-B155-2B5B18797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C5D38-EC75-0B4F-88A3-636F6B992FCE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F7B63-6BC3-3746-B968-2CE518FD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657D9-160A-D542-BFC7-942DB32E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FC263-AFFE-0042-B194-AEB0645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6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6DE0-6073-574C-ACB4-19CBC50B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DE63B-E5E4-DF46-93D6-E59AF086B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758B9-B227-AC49-A60C-84DB2EF06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27A55-057B-AD4A-8578-2DEB476D10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198268-3308-8242-A5E3-075AE5589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24B563-7917-6646-AEF1-A50DF877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C5D38-EC75-0B4F-88A3-636F6B992FCE}" type="datetimeFigureOut">
              <a:rPr lang="en-US" smtClean="0"/>
              <a:t>4/24/19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0FA230-DEEE-3B4C-AABA-787018C26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B9C6B9-7A99-EA4D-831A-43B13A684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FC263-AFFE-0042-B194-AEB0645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8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8BDC1-DA11-7E49-8371-AED1A87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EFF3B0-35B2-A34A-B0CD-6C908C22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C5D38-EC75-0B4F-88A3-636F6B992FCE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4BF7E-0AC9-EB4C-BC8C-2CA522341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55468-1118-644C-8C00-E9067468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FC263-AFFE-0042-B194-AEB0645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02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A3D950-5915-114F-B173-1DBFD8435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C5D38-EC75-0B4F-88A3-636F6B992FCE}" type="datetimeFigureOut">
              <a:rPr lang="en-US" smtClean="0"/>
              <a:t>4/24/19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61B34-F647-9948-894B-F7DCEBE5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A140-1DCC-E741-936E-FB8C3147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FC263-AFFE-0042-B194-AEB0645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45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2952C-E835-EF4B-BE0E-BCEA529F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BEE62-7CA5-1545-A107-837C5FB84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58C9D-2552-9545-832A-A7EE426AA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8E93B-8379-CD4F-A279-6B2B79EB4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C5D38-EC75-0B4F-88A3-636F6B992FCE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AAED7-987C-CC4A-89C2-B888F32D4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E48E5-2BE9-9B4D-AB77-2A0EA841D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FC263-AFFE-0042-B194-AEB0645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36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4B95A-E484-D84A-8E9D-E941881E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E7A054-BBC8-CE4A-BAEB-D0671DCBC1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7CE28-1234-B248-8199-856CE3990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3F403-9298-034C-BFD8-C67014F4E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C5D38-EC75-0B4F-88A3-636F6B992FCE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CE454-CD44-C643-968E-997DDB7E1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FBF18-9A5E-C84F-B42A-7138FE3AE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FC263-AFFE-0042-B194-AEB0645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4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EE6B65-A791-3941-A85D-40753F746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D50FE-A92F-444B-9A30-D244EB33C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8A44F-1711-7040-BA73-2D6B0E992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C5D38-EC75-0B4F-88A3-636F6B992FCE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946EB-7F3D-3847-A809-F2CB7E653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4AFEB-49BC-0A4F-A4CB-098827E82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FC263-AFFE-0042-B194-AEB0645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49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48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D3A85-0E69-CB42-860E-A5E3610A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316"/>
            <a:ext cx="10515600" cy="2127576"/>
          </a:xfrm>
        </p:spPr>
        <p:txBody>
          <a:bodyPr>
            <a:norm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Breast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D4FF0-8F8E-DD42-9604-D3B4292CB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259" y="4503741"/>
            <a:ext cx="2707482" cy="2303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Jacob Blizzard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Megan Eckstein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Jeff Griffiths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Tess Newkold</a:t>
            </a:r>
            <a:endParaRPr lang="en-US" b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0898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48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D3A85-0E69-CB42-860E-A5E3610A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358" y="1598984"/>
            <a:ext cx="10561815" cy="3660031"/>
          </a:xfrm>
        </p:spPr>
        <p:txBody>
          <a:bodyPr>
            <a:normAutofit fontScale="90000"/>
          </a:bodyPr>
          <a:lstStyle/>
          <a:p>
            <a:pPr algn="r"/>
            <a:r>
              <a:rPr lang="en-US" sz="13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br>
              <a:rPr lang="en-US" sz="13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3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2548300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6CEAF5-2ED7-844A-BE3E-7EEF45A487B6}"/>
              </a:ext>
            </a:extLst>
          </p:cNvPr>
          <p:cNvSpPr txBox="1"/>
          <p:nvPr/>
        </p:nvSpPr>
        <p:spPr>
          <a:xfrm>
            <a:off x="470170" y="445242"/>
            <a:ext cx="4198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AB204E-3E65-6A47-BEC7-3A82C4059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33" y="1365909"/>
            <a:ext cx="9977743" cy="450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06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6CEAF5-2ED7-844A-BE3E-7EEF45A487B6}"/>
              </a:ext>
            </a:extLst>
          </p:cNvPr>
          <p:cNvSpPr txBox="1"/>
          <p:nvPr/>
        </p:nvSpPr>
        <p:spPr>
          <a:xfrm>
            <a:off x="289015" y="321689"/>
            <a:ext cx="69916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“Pruning” In Python</a:t>
            </a:r>
          </a:p>
          <a:p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5826C-9FAD-A24C-ADCB-EEF6EC20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88" y="1645128"/>
            <a:ext cx="5298313" cy="4207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2C4308-BB4D-534D-866A-C83874C3A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900" y="1231900"/>
            <a:ext cx="2647109" cy="219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FFCCCC-F769-CB47-8B84-253C12A54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900" y="3864510"/>
            <a:ext cx="2647109" cy="219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98A808-DB72-5E49-9A2C-F35AE99922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27"/>
          <a:stretch/>
        </p:blipFill>
        <p:spPr>
          <a:xfrm>
            <a:off x="9526659" y="1852859"/>
            <a:ext cx="1439160" cy="1182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0432C4-9CAD-AD41-B18F-5E67ECD33773}"/>
              </a:ext>
            </a:extLst>
          </p:cNvPr>
          <p:cNvSpPr txBox="1"/>
          <p:nvPr/>
        </p:nvSpPr>
        <p:spPr>
          <a:xfrm>
            <a:off x="11152469" y="2120913"/>
            <a:ext cx="79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MR</a:t>
            </a:r>
          </a:p>
          <a:p>
            <a:r>
              <a:rPr lang="en-US" dirty="0">
                <a:solidFill>
                  <a:schemeClr val="bg1"/>
                </a:solidFill>
              </a:rPr>
              <a:t>4.39%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08A723-4A7B-294A-9124-EF58003C2ECC}"/>
              </a:ext>
            </a:extLst>
          </p:cNvPr>
          <p:cNvSpPr txBox="1"/>
          <p:nvPr/>
        </p:nvSpPr>
        <p:spPr>
          <a:xfrm>
            <a:off x="10965819" y="4639894"/>
            <a:ext cx="79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MR</a:t>
            </a:r>
          </a:p>
          <a:p>
            <a:r>
              <a:rPr lang="en-US" dirty="0">
                <a:solidFill>
                  <a:schemeClr val="bg1"/>
                </a:solidFill>
              </a:rPr>
              <a:t>8.0%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724A5E-F3CB-6045-8954-CEEAD93B12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3764" y="4487136"/>
            <a:ext cx="1184950" cy="951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5C0224-C98E-0A49-B738-38F34468432D}"/>
              </a:ext>
            </a:extLst>
          </p:cNvPr>
          <p:cNvSpPr txBox="1"/>
          <p:nvPr/>
        </p:nvSpPr>
        <p:spPr>
          <a:xfrm>
            <a:off x="8327657" y="2307611"/>
            <a:ext cx="737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AUC   </a:t>
            </a:r>
          </a:p>
          <a:p>
            <a:pPr algn="ctr"/>
            <a:r>
              <a:rPr lang="en-US" dirty="0"/>
              <a:t>0.98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1E62D-AB04-6D4F-AB81-FA058D2095A1}"/>
              </a:ext>
            </a:extLst>
          </p:cNvPr>
          <p:cNvSpPr txBox="1"/>
          <p:nvPr/>
        </p:nvSpPr>
        <p:spPr>
          <a:xfrm>
            <a:off x="8327657" y="4792650"/>
            <a:ext cx="737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AUC   </a:t>
            </a:r>
          </a:p>
          <a:p>
            <a:pPr algn="ctr"/>
            <a:r>
              <a:rPr lang="en-US" dirty="0"/>
              <a:t>0.94</a:t>
            </a:r>
          </a:p>
        </p:txBody>
      </p:sp>
    </p:spTree>
    <p:extLst>
      <p:ext uri="{BB962C8B-B14F-4D97-AF65-F5344CB8AC3E}">
        <p14:creationId xmlns:p14="http://schemas.microsoft.com/office/powerpoint/2010/main" val="3791083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6CEAF5-2ED7-844A-BE3E-7EEF45A487B6}"/>
              </a:ext>
            </a:extLst>
          </p:cNvPr>
          <p:cNvSpPr txBox="1"/>
          <p:nvPr/>
        </p:nvSpPr>
        <p:spPr>
          <a:xfrm>
            <a:off x="289015" y="321689"/>
            <a:ext cx="69916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“Pruning” In Python</a:t>
            </a:r>
          </a:p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617BAF-EE5E-2548-B800-13A969654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4" y="1690320"/>
            <a:ext cx="5269082" cy="4184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89A464-E1EE-4F49-BA98-3BE62650B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100" y="1907923"/>
            <a:ext cx="1308100" cy="10507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140264-67F8-5A46-A690-35FA98E9A9F6}"/>
              </a:ext>
            </a:extLst>
          </p:cNvPr>
          <p:cNvSpPr txBox="1"/>
          <p:nvPr/>
        </p:nvSpPr>
        <p:spPr>
          <a:xfrm>
            <a:off x="10675167" y="2149513"/>
            <a:ext cx="79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MR</a:t>
            </a:r>
          </a:p>
          <a:p>
            <a:r>
              <a:rPr lang="en-US" dirty="0">
                <a:solidFill>
                  <a:schemeClr val="bg1"/>
                </a:solidFill>
              </a:rPr>
              <a:t>2.67%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78F2C-906F-8844-ADCA-9A7659E4C9AD}"/>
              </a:ext>
            </a:extLst>
          </p:cNvPr>
          <p:cNvSpPr txBox="1"/>
          <p:nvPr/>
        </p:nvSpPr>
        <p:spPr>
          <a:xfrm>
            <a:off x="10675167" y="4552641"/>
            <a:ext cx="79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MR</a:t>
            </a:r>
          </a:p>
          <a:p>
            <a:r>
              <a:rPr lang="en-US" dirty="0">
                <a:solidFill>
                  <a:schemeClr val="bg1"/>
                </a:solidFill>
              </a:rPr>
              <a:t>5.14%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DA351C-04E4-A149-8325-B82ECAB0A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100" y="4350423"/>
            <a:ext cx="1308100" cy="10507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AE0181-7283-D046-A69E-BCFF99992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776" y="1384845"/>
            <a:ext cx="2548373" cy="20969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36ABE8-E461-D341-9A19-0DCDFC564A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776" y="3782456"/>
            <a:ext cx="2548373" cy="20969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14DD15-0777-1D49-BEBC-2B7354FE4AA5}"/>
              </a:ext>
            </a:extLst>
          </p:cNvPr>
          <p:cNvSpPr txBox="1"/>
          <p:nvPr/>
        </p:nvSpPr>
        <p:spPr>
          <a:xfrm>
            <a:off x="7964690" y="2307611"/>
            <a:ext cx="737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AUC   </a:t>
            </a:r>
          </a:p>
          <a:p>
            <a:pPr algn="ctr"/>
            <a:r>
              <a:rPr lang="en-US" dirty="0"/>
              <a:t>0.99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202A39-B608-214F-9C17-85B17585F588}"/>
              </a:ext>
            </a:extLst>
          </p:cNvPr>
          <p:cNvSpPr txBox="1"/>
          <p:nvPr/>
        </p:nvSpPr>
        <p:spPr>
          <a:xfrm>
            <a:off x="7964690" y="4792650"/>
            <a:ext cx="737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AUC   </a:t>
            </a:r>
          </a:p>
          <a:p>
            <a:pPr algn="ctr"/>
            <a:r>
              <a:rPr lang="en-US" dirty="0"/>
              <a:t>0.91</a:t>
            </a:r>
          </a:p>
        </p:txBody>
      </p:sp>
    </p:spTree>
    <p:extLst>
      <p:ext uri="{BB962C8B-B14F-4D97-AF65-F5344CB8AC3E}">
        <p14:creationId xmlns:p14="http://schemas.microsoft.com/office/powerpoint/2010/main" val="79488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5A5127-EEFF-AC4F-B6EF-A72250C7F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70" y="1194255"/>
            <a:ext cx="5316045" cy="49653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6CEAF5-2ED7-844A-BE3E-7EEF45A487B6}"/>
              </a:ext>
            </a:extLst>
          </p:cNvPr>
          <p:cNvSpPr txBox="1"/>
          <p:nvPr/>
        </p:nvSpPr>
        <p:spPr>
          <a:xfrm>
            <a:off x="359581" y="78110"/>
            <a:ext cx="9790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R</a:t>
            </a:r>
          </a:p>
          <a:p>
            <a:endParaRPr lang="en-US" sz="6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7B2D1A-D0E0-2A41-80CC-2E4A6DFD9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057" y="1392660"/>
            <a:ext cx="2323490" cy="2170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286AB7-30DA-4148-8772-3320DD398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056" y="3774054"/>
            <a:ext cx="2323489" cy="21702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73487E-0346-044F-8C7D-5F41FAEBF3FA}"/>
              </a:ext>
            </a:extLst>
          </p:cNvPr>
          <p:cNvSpPr txBox="1"/>
          <p:nvPr/>
        </p:nvSpPr>
        <p:spPr>
          <a:xfrm>
            <a:off x="6969006" y="1345967"/>
            <a:ext cx="317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In-Sample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0E754D-EA75-C844-AAC8-FAD78F9FC101}"/>
              </a:ext>
            </a:extLst>
          </p:cNvPr>
          <p:cNvSpPr txBox="1"/>
          <p:nvPr/>
        </p:nvSpPr>
        <p:spPr>
          <a:xfrm>
            <a:off x="6727467" y="3750425"/>
            <a:ext cx="4160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Out-of-Sample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F32D88-1699-0841-91BB-3330E550F63D}"/>
              </a:ext>
            </a:extLst>
          </p:cNvPr>
          <p:cNvSpPr txBox="1"/>
          <p:nvPr/>
        </p:nvSpPr>
        <p:spPr>
          <a:xfrm>
            <a:off x="7254902" y="2154596"/>
            <a:ext cx="737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AUC   </a:t>
            </a:r>
          </a:p>
          <a:p>
            <a:pPr algn="ctr"/>
            <a:r>
              <a:rPr lang="en-US" dirty="0"/>
              <a:t>0.979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7C312B-0811-604B-8D55-56F99E3A4C38}"/>
              </a:ext>
            </a:extLst>
          </p:cNvPr>
          <p:cNvSpPr txBox="1"/>
          <p:nvPr/>
        </p:nvSpPr>
        <p:spPr>
          <a:xfrm>
            <a:off x="7254902" y="4482109"/>
            <a:ext cx="737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AUC   </a:t>
            </a:r>
          </a:p>
          <a:p>
            <a:pPr algn="ctr"/>
            <a:r>
              <a:rPr lang="en-US" dirty="0"/>
              <a:t>0.967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A0C0CA-891C-3349-BE81-4C3C8C7D0B02}"/>
              </a:ext>
            </a:extLst>
          </p:cNvPr>
          <p:cNvSpPr txBox="1"/>
          <p:nvPr/>
        </p:nvSpPr>
        <p:spPr>
          <a:xfrm>
            <a:off x="10675167" y="2149513"/>
            <a:ext cx="79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MR</a:t>
            </a:r>
          </a:p>
          <a:p>
            <a:r>
              <a:rPr lang="en-US" dirty="0">
                <a:solidFill>
                  <a:schemeClr val="bg1"/>
                </a:solidFill>
              </a:rPr>
              <a:t>3.2%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20D983-F0FC-D34D-A839-1FFF5E983C88}"/>
              </a:ext>
            </a:extLst>
          </p:cNvPr>
          <p:cNvSpPr txBox="1"/>
          <p:nvPr/>
        </p:nvSpPr>
        <p:spPr>
          <a:xfrm>
            <a:off x="10729908" y="4482109"/>
            <a:ext cx="79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MR</a:t>
            </a:r>
          </a:p>
          <a:p>
            <a:r>
              <a:rPr lang="en-US" dirty="0">
                <a:solidFill>
                  <a:schemeClr val="bg1"/>
                </a:solidFill>
              </a:rPr>
              <a:t>6.3%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BAFC46-D541-5143-A650-E4C7BD2759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7"/>
          <a:stretch/>
        </p:blipFill>
        <p:spPr>
          <a:xfrm>
            <a:off x="9027205" y="2001511"/>
            <a:ext cx="1390294" cy="952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A4D900-EDD0-CA41-833F-3195148B25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0008" y="4329025"/>
            <a:ext cx="1397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05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6CEAF5-2ED7-844A-BE3E-7EEF45A487B6}"/>
              </a:ext>
            </a:extLst>
          </p:cNvPr>
          <p:cNvSpPr txBox="1"/>
          <p:nvPr/>
        </p:nvSpPr>
        <p:spPr>
          <a:xfrm>
            <a:off x="289015" y="321689"/>
            <a:ext cx="6991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SPSS Modeler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2B448-B7A8-5F43-B2FB-5DF2B8B3C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683" y="1133609"/>
            <a:ext cx="8904514" cy="2535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4CACE2-FC2A-4944-823A-DF6714831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924" y="3911969"/>
            <a:ext cx="2436419" cy="2584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6AD59-977B-C942-9C15-06CFD4706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076" y="3911969"/>
            <a:ext cx="2193354" cy="25648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B358B9-E973-324E-8F8E-4099D3EFD6BE}"/>
              </a:ext>
            </a:extLst>
          </p:cNvPr>
          <p:cNvSpPr txBox="1"/>
          <p:nvPr/>
        </p:nvSpPr>
        <p:spPr>
          <a:xfrm>
            <a:off x="2673161" y="5294611"/>
            <a:ext cx="737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AUC   </a:t>
            </a:r>
          </a:p>
          <a:p>
            <a:pPr algn="ctr"/>
            <a:r>
              <a:rPr lang="en-US" dirty="0"/>
              <a:t>0.96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37A86C-1DEB-1D45-9861-FA656ABC1BEB}"/>
              </a:ext>
            </a:extLst>
          </p:cNvPr>
          <p:cNvSpPr txBox="1"/>
          <p:nvPr/>
        </p:nvSpPr>
        <p:spPr>
          <a:xfrm>
            <a:off x="7706033" y="5294610"/>
            <a:ext cx="737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AUC   </a:t>
            </a:r>
          </a:p>
          <a:p>
            <a:pPr algn="ctr"/>
            <a:r>
              <a:rPr lang="en-US" dirty="0"/>
              <a:t>0.946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BFDEB-D92B-6B49-9527-FE8B36C45079}"/>
              </a:ext>
            </a:extLst>
          </p:cNvPr>
          <p:cNvSpPr txBox="1"/>
          <p:nvPr/>
        </p:nvSpPr>
        <p:spPr>
          <a:xfrm>
            <a:off x="4467702" y="5408669"/>
            <a:ext cx="79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MR</a:t>
            </a:r>
          </a:p>
          <a:p>
            <a:r>
              <a:rPr lang="en-US" dirty="0">
                <a:solidFill>
                  <a:schemeClr val="bg1"/>
                </a:solidFill>
              </a:rPr>
              <a:t>3.72%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3F0003-2FF3-ED46-B01C-8D3B7ED7B6F2}"/>
              </a:ext>
            </a:extLst>
          </p:cNvPr>
          <p:cNvSpPr txBox="1"/>
          <p:nvPr/>
        </p:nvSpPr>
        <p:spPr>
          <a:xfrm>
            <a:off x="9746604" y="5408669"/>
            <a:ext cx="79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MR</a:t>
            </a:r>
          </a:p>
          <a:p>
            <a:r>
              <a:rPr lang="en-US" dirty="0">
                <a:solidFill>
                  <a:schemeClr val="bg1"/>
                </a:solidFill>
              </a:rPr>
              <a:t>6.79%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AFF806B-3C38-3E44-ABB3-72B2CF6D8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141" y="4352737"/>
            <a:ext cx="1072958" cy="8512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8BA0FB-8A81-7B43-9850-1A972E605F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3783" y="4288011"/>
            <a:ext cx="1142413" cy="9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49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48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D3A85-0E69-CB42-860E-A5E3610A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358" y="1598984"/>
            <a:ext cx="10561815" cy="3660031"/>
          </a:xfrm>
        </p:spPr>
        <p:txBody>
          <a:bodyPr>
            <a:normAutofit fontScale="90000"/>
          </a:bodyPr>
          <a:lstStyle/>
          <a:p>
            <a:pPr algn="r"/>
            <a:r>
              <a:rPr lang="en-US" sz="13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725069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6CEAF5-2ED7-844A-BE3E-7EEF45A487B6}"/>
              </a:ext>
            </a:extLst>
          </p:cNvPr>
          <p:cNvSpPr txBox="1"/>
          <p:nvPr/>
        </p:nvSpPr>
        <p:spPr>
          <a:xfrm>
            <a:off x="359580" y="78110"/>
            <a:ext cx="37044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Python</a:t>
            </a:r>
          </a:p>
          <a:p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E0055-58CC-5F43-A303-326832301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1047606"/>
            <a:ext cx="65278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2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7E0DB38-3CAD-E14A-93B2-B652B672A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596" y="2546553"/>
            <a:ext cx="2821465" cy="2195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5573F-D959-7146-9147-C58C7AD7D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82" y="2610536"/>
            <a:ext cx="2739239" cy="21314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6CEAF5-2ED7-844A-BE3E-7EEF45A487B6}"/>
              </a:ext>
            </a:extLst>
          </p:cNvPr>
          <p:cNvSpPr txBox="1"/>
          <p:nvPr/>
        </p:nvSpPr>
        <p:spPr>
          <a:xfrm>
            <a:off x="359580" y="78110"/>
            <a:ext cx="37044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Python</a:t>
            </a:r>
          </a:p>
          <a:p>
            <a:endParaRPr lang="en-US" sz="6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0E754D-EA75-C844-AAC8-FAD78F9FC101}"/>
              </a:ext>
            </a:extLst>
          </p:cNvPr>
          <p:cNvSpPr txBox="1"/>
          <p:nvPr/>
        </p:nvSpPr>
        <p:spPr>
          <a:xfrm>
            <a:off x="6938057" y="2052655"/>
            <a:ext cx="4160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Out-of-Sample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3487E-0346-044F-8C7D-5F41FAEBF3FA}"/>
              </a:ext>
            </a:extLst>
          </p:cNvPr>
          <p:cNvSpPr txBox="1"/>
          <p:nvPr/>
        </p:nvSpPr>
        <p:spPr>
          <a:xfrm>
            <a:off x="1606599" y="2010762"/>
            <a:ext cx="317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In-Sample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F32D88-1699-0841-91BB-3330E550F63D}"/>
              </a:ext>
            </a:extLst>
          </p:cNvPr>
          <p:cNvSpPr txBox="1"/>
          <p:nvPr/>
        </p:nvSpPr>
        <p:spPr>
          <a:xfrm>
            <a:off x="7536833" y="1812265"/>
            <a:ext cx="737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AUC   </a:t>
            </a:r>
          </a:p>
          <a:p>
            <a:pPr algn="ctr"/>
            <a:r>
              <a:rPr lang="en-US" dirty="0"/>
              <a:t>1.0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7C312B-0811-604B-8D55-56F99E3A4C38}"/>
              </a:ext>
            </a:extLst>
          </p:cNvPr>
          <p:cNvSpPr txBox="1"/>
          <p:nvPr/>
        </p:nvSpPr>
        <p:spPr>
          <a:xfrm>
            <a:off x="8138850" y="3912826"/>
            <a:ext cx="737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AUC   </a:t>
            </a:r>
          </a:p>
          <a:p>
            <a:pPr algn="ctr"/>
            <a:r>
              <a:rPr lang="en-US" dirty="0"/>
              <a:t>0.99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A0C0CA-891C-3349-BE81-4C3C8C7D0B02}"/>
              </a:ext>
            </a:extLst>
          </p:cNvPr>
          <p:cNvSpPr txBox="1"/>
          <p:nvPr/>
        </p:nvSpPr>
        <p:spPr>
          <a:xfrm>
            <a:off x="5631806" y="3570556"/>
            <a:ext cx="79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MR</a:t>
            </a:r>
          </a:p>
          <a:p>
            <a:r>
              <a:rPr lang="en-US" dirty="0">
                <a:solidFill>
                  <a:schemeClr val="bg1"/>
                </a:solidFill>
              </a:rPr>
              <a:t>0.38%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20D983-F0FC-D34D-A839-1FFF5E983C88}"/>
              </a:ext>
            </a:extLst>
          </p:cNvPr>
          <p:cNvSpPr txBox="1"/>
          <p:nvPr/>
        </p:nvSpPr>
        <p:spPr>
          <a:xfrm>
            <a:off x="11228672" y="3553931"/>
            <a:ext cx="79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MR</a:t>
            </a:r>
          </a:p>
          <a:p>
            <a:r>
              <a:rPr lang="en-US" dirty="0">
                <a:solidFill>
                  <a:schemeClr val="bg1"/>
                </a:solidFill>
              </a:rPr>
              <a:t>1.7%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03FFEF-27F9-5F48-916E-914877400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869" y="3128247"/>
            <a:ext cx="1562100" cy="1257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7032A9-78D3-4B4C-BD5A-2C3D25892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6154" y="3163513"/>
            <a:ext cx="1562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76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25DAE92-77EA-804C-8A2A-622C0CF64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735" y="3809811"/>
            <a:ext cx="2903864" cy="2232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6CEAF5-2ED7-844A-BE3E-7EEF45A487B6}"/>
              </a:ext>
            </a:extLst>
          </p:cNvPr>
          <p:cNvSpPr txBox="1"/>
          <p:nvPr/>
        </p:nvSpPr>
        <p:spPr>
          <a:xfrm>
            <a:off x="359581" y="78110"/>
            <a:ext cx="9790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R</a:t>
            </a:r>
          </a:p>
          <a:p>
            <a:endParaRPr lang="en-US" sz="6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0E754D-EA75-C844-AAC8-FAD78F9FC101}"/>
              </a:ext>
            </a:extLst>
          </p:cNvPr>
          <p:cNvSpPr txBox="1"/>
          <p:nvPr/>
        </p:nvSpPr>
        <p:spPr>
          <a:xfrm>
            <a:off x="6422668" y="3300482"/>
            <a:ext cx="4160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Out-of-Sample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8DA225-107B-734B-853F-5EF9A2006548}"/>
              </a:ext>
            </a:extLst>
          </p:cNvPr>
          <p:cNvGrpSpPr/>
          <p:nvPr/>
        </p:nvGrpSpPr>
        <p:grpSpPr>
          <a:xfrm>
            <a:off x="5849255" y="509975"/>
            <a:ext cx="3897479" cy="2538215"/>
            <a:chOff x="5849255" y="1032489"/>
            <a:chExt cx="3897479" cy="253821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69A5ED-8168-7542-B841-D203E4B99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9255" y="1392660"/>
              <a:ext cx="2833343" cy="217804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73487E-0346-044F-8C7D-5F41FAEBF3FA}"/>
                </a:ext>
              </a:extLst>
            </p:cNvPr>
            <p:cNvSpPr txBox="1"/>
            <p:nvPr/>
          </p:nvSpPr>
          <p:spPr>
            <a:xfrm>
              <a:off x="6571078" y="1032489"/>
              <a:ext cx="3175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In-Sample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F32D88-1699-0841-91BB-3330E550F63D}"/>
                </a:ext>
              </a:extLst>
            </p:cNvPr>
            <p:cNvSpPr txBox="1"/>
            <p:nvPr/>
          </p:nvSpPr>
          <p:spPr>
            <a:xfrm>
              <a:off x="7623461" y="2202101"/>
              <a:ext cx="7371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AUC   </a:t>
              </a:r>
            </a:p>
            <a:p>
              <a:pPr algn="ctr"/>
              <a:r>
                <a:rPr lang="en-US" dirty="0"/>
                <a:t>0.976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A7C312B-0811-604B-8D55-56F99E3A4C38}"/>
              </a:ext>
            </a:extLst>
          </p:cNvPr>
          <p:cNvSpPr txBox="1"/>
          <p:nvPr/>
        </p:nvSpPr>
        <p:spPr>
          <a:xfrm>
            <a:off x="7623461" y="4602772"/>
            <a:ext cx="737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AUC   </a:t>
            </a:r>
          </a:p>
          <a:p>
            <a:pPr algn="ctr"/>
            <a:r>
              <a:rPr lang="en-US" dirty="0"/>
              <a:t>0.956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A0C0CA-891C-3349-BE81-4C3C8C7D0B02}"/>
              </a:ext>
            </a:extLst>
          </p:cNvPr>
          <p:cNvSpPr txBox="1"/>
          <p:nvPr/>
        </p:nvSpPr>
        <p:spPr>
          <a:xfrm>
            <a:off x="10675167" y="2149513"/>
            <a:ext cx="79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MR</a:t>
            </a:r>
          </a:p>
          <a:p>
            <a:r>
              <a:rPr lang="en-US" dirty="0">
                <a:solidFill>
                  <a:schemeClr val="bg1"/>
                </a:solidFill>
              </a:rPr>
              <a:t>2.3%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20D983-F0FC-D34D-A839-1FFF5E983C88}"/>
              </a:ext>
            </a:extLst>
          </p:cNvPr>
          <p:cNvSpPr txBox="1"/>
          <p:nvPr/>
        </p:nvSpPr>
        <p:spPr>
          <a:xfrm>
            <a:off x="10729908" y="4482109"/>
            <a:ext cx="79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MR</a:t>
            </a:r>
          </a:p>
          <a:p>
            <a:r>
              <a:rPr lang="en-US" dirty="0">
                <a:solidFill>
                  <a:schemeClr val="bg1"/>
                </a:solidFill>
              </a:rPr>
              <a:t>4.6%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763B8-AAD3-D445-8607-80D66030B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965" y="1862975"/>
            <a:ext cx="1562100" cy="124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CEA4A4-DAED-CF43-A6A3-DA23B4D796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9" t="4067" r="1228" b="-1"/>
          <a:stretch/>
        </p:blipFill>
        <p:spPr>
          <a:xfrm>
            <a:off x="8938965" y="4150535"/>
            <a:ext cx="1615538" cy="12555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7F2A92-837B-E543-AAE8-518C0FC9B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412" y="867879"/>
            <a:ext cx="3489486" cy="24997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5F96E02-EA68-744F-9B4E-799CB28F6E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412" y="3529015"/>
            <a:ext cx="3489486" cy="249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74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48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D3A85-0E69-CB42-860E-A5E3610A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496" y="2365212"/>
            <a:ext cx="10515600" cy="2127576"/>
          </a:xfrm>
        </p:spPr>
        <p:txBody>
          <a:bodyPr>
            <a:norm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198753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1DC487-9E46-6D49-A998-2EEB6D2F7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799" y="1536836"/>
            <a:ext cx="2567855" cy="2928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6F9C23-A1BB-6649-BD5C-2758964F9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149" y="1526736"/>
            <a:ext cx="2635578" cy="28145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56D489F-BABC-7A42-A3E6-01EE3B6B23FC}"/>
              </a:ext>
            </a:extLst>
          </p:cNvPr>
          <p:cNvSpPr txBox="1"/>
          <p:nvPr/>
        </p:nvSpPr>
        <p:spPr>
          <a:xfrm>
            <a:off x="289015" y="321689"/>
            <a:ext cx="6991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SPSS Modeler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0E754D-EA75-C844-AAC8-FAD78F9FC101}"/>
              </a:ext>
            </a:extLst>
          </p:cNvPr>
          <p:cNvSpPr txBox="1"/>
          <p:nvPr/>
        </p:nvSpPr>
        <p:spPr>
          <a:xfrm>
            <a:off x="6856495" y="1118971"/>
            <a:ext cx="4160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Out-of-Sample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3487E-0346-044F-8C7D-5F41FAEBF3FA}"/>
              </a:ext>
            </a:extLst>
          </p:cNvPr>
          <p:cNvSpPr txBox="1"/>
          <p:nvPr/>
        </p:nvSpPr>
        <p:spPr>
          <a:xfrm>
            <a:off x="2850286" y="1136726"/>
            <a:ext cx="317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In-Sample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F32D88-1699-0841-91BB-3330E550F63D}"/>
              </a:ext>
            </a:extLst>
          </p:cNvPr>
          <p:cNvSpPr txBox="1"/>
          <p:nvPr/>
        </p:nvSpPr>
        <p:spPr>
          <a:xfrm>
            <a:off x="3816834" y="3105834"/>
            <a:ext cx="737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AUC   </a:t>
            </a:r>
          </a:p>
          <a:p>
            <a:pPr algn="ctr"/>
            <a:r>
              <a:rPr lang="en-US" dirty="0"/>
              <a:t>1.0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7C312B-0811-604B-8D55-56F99E3A4C38}"/>
              </a:ext>
            </a:extLst>
          </p:cNvPr>
          <p:cNvSpPr txBox="1"/>
          <p:nvPr/>
        </p:nvSpPr>
        <p:spPr>
          <a:xfrm>
            <a:off x="7730668" y="3000923"/>
            <a:ext cx="737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AUC   </a:t>
            </a:r>
          </a:p>
          <a:p>
            <a:pPr algn="ctr"/>
            <a:r>
              <a:rPr lang="en-US" dirty="0"/>
              <a:t>0.981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A0C0CA-891C-3349-BE81-4C3C8C7D0B02}"/>
              </a:ext>
            </a:extLst>
          </p:cNvPr>
          <p:cNvSpPr txBox="1"/>
          <p:nvPr/>
        </p:nvSpPr>
        <p:spPr>
          <a:xfrm>
            <a:off x="4438114" y="5284655"/>
            <a:ext cx="79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MR</a:t>
            </a:r>
          </a:p>
          <a:p>
            <a:r>
              <a:rPr lang="en-US" dirty="0">
                <a:solidFill>
                  <a:schemeClr val="bg1"/>
                </a:solidFill>
              </a:rPr>
              <a:t>0.0%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20D983-F0FC-D34D-A839-1FFF5E983C88}"/>
              </a:ext>
            </a:extLst>
          </p:cNvPr>
          <p:cNvSpPr txBox="1"/>
          <p:nvPr/>
        </p:nvSpPr>
        <p:spPr>
          <a:xfrm>
            <a:off x="8829312" y="5263454"/>
            <a:ext cx="79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MR</a:t>
            </a:r>
          </a:p>
          <a:p>
            <a:r>
              <a:rPr lang="en-US" dirty="0">
                <a:solidFill>
                  <a:schemeClr val="bg1"/>
                </a:solidFill>
              </a:rPr>
              <a:t>3.7%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C0370FD-FF88-5A47-AA35-A76CBDA04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062" y="4991870"/>
            <a:ext cx="1536700" cy="1231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FCA314-C7BE-D14C-B296-EA4469164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8" y="4991870"/>
            <a:ext cx="15367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27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A308B-0728-BF41-BC11-D5F697F86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004" y="634027"/>
            <a:ext cx="5791991" cy="558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74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6CC0C1-AC30-EF4B-A963-D3C776D478B2}"/>
              </a:ext>
            </a:extLst>
          </p:cNvPr>
          <p:cNvSpPr txBox="1"/>
          <p:nvPr/>
        </p:nvSpPr>
        <p:spPr>
          <a:xfrm>
            <a:off x="4402209" y="2432740"/>
            <a:ext cx="75368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To accurately predict whether the tumor cells are malignant or benign using various data mining techniques.</a:t>
            </a:r>
          </a:p>
        </p:txBody>
      </p:sp>
    </p:spTree>
    <p:extLst>
      <p:ext uri="{BB962C8B-B14F-4D97-AF65-F5344CB8AC3E}">
        <p14:creationId xmlns:p14="http://schemas.microsoft.com/office/powerpoint/2010/main" val="2973846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39693D-211B-5F45-9E1A-B2AEAB56D407}"/>
              </a:ext>
            </a:extLst>
          </p:cNvPr>
          <p:cNvSpPr txBox="1"/>
          <p:nvPr/>
        </p:nvSpPr>
        <p:spPr>
          <a:xfrm>
            <a:off x="944623" y="1257203"/>
            <a:ext cx="9540105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4000" dirty="0">
                <a:solidFill>
                  <a:schemeClr val="bg1"/>
                </a:solidFill>
              </a:rPr>
              <a:t>Classification </a:t>
            </a:r>
            <a:r>
              <a:rPr lang="fr" sz="4000" dirty="0" err="1">
                <a:solidFill>
                  <a:schemeClr val="bg1"/>
                </a:solidFill>
              </a:rPr>
              <a:t>Tree</a:t>
            </a:r>
            <a:endParaRPr lang="fr" sz="4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" sz="3600" dirty="0">
                <a:solidFill>
                  <a:schemeClr val="bg1"/>
                </a:solidFill>
              </a:rPr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" sz="3600" dirty="0">
                <a:solidFill>
                  <a:schemeClr val="bg1"/>
                </a:solidFill>
              </a:rPr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" sz="3600" dirty="0">
                <a:solidFill>
                  <a:schemeClr val="bg1"/>
                </a:solidFill>
              </a:rPr>
              <a:t>Python</a:t>
            </a:r>
          </a:p>
          <a:p>
            <a:endParaRPr lang="fr" sz="3600" dirty="0">
              <a:solidFill>
                <a:schemeClr val="bg1"/>
              </a:solidFill>
            </a:endParaRPr>
          </a:p>
          <a:p>
            <a:r>
              <a:rPr lang="fr" sz="4000" dirty="0">
                <a:solidFill>
                  <a:schemeClr val="bg1"/>
                </a:solidFill>
              </a:rPr>
              <a:t>Support </a:t>
            </a:r>
            <a:r>
              <a:rPr lang="fr" sz="4000" dirty="0" err="1">
                <a:solidFill>
                  <a:schemeClr val="bg1"/>
                </a:solidFill>
              </a:rPr>
              <a:t>Vector</a:t>
            </a:r>
            <a:r>
              <a:rPr lang="fr" sz="4000" dirty="0">
                <a:solidFill>
                  <a:schemeClr val="bg1"/>
                </a:solidFill>
              </a:rPr>
              <a:t> Machine (SVM) Classifier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" sz="3600" dirty="0">
                <a:solidFill>
                  <a:schemeClr val="bg1"/>
                </a:solidFill>
              </a:rPr>
              <a:t>R</a:t>
            </a:r>
            <a:r>
              <a:rPr lang="en-US" sz="3600" dirty="0">
                <a:solidFill>
                  <a:schemeClr val="bg1"/>
                </a:solidFill>
              </a:rPr>
              <a:t>  - “e1071” package</a:t>
            </a:r>
            <a:endParaRPr lang="fr" sz="3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" sz="3600" dirty="0">
                <a:solidFill>
                  <a:schemeClr val="bg1"/>
                </a:solidFill>
              </a:rPr>
              <a:t>SPSS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" sz="3600" dirty="0">
                <a:solidFill>
                  <a:schemeClr val="bg1"/>
                </a:solidFill>
              </a:rPr>
              <a:t>Python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1CBA1-5B2F-3B42-9D33-6A9EB89C3373}"/>
              </a:ext>
            </a:extLst>
          </p:cNvPr>
          <p:cNvSpPr txBox="1"/>
          <p:nvPr/>
        </p:nvSpPr>
        <p:spPr>
          <a:xfrm>
            <a:off x="172529" y="241540"/>
            <a:ext cx="5727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113656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48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D3A85-0E69-CB42-860E-A5E3610A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1239" y="2365212"/>
            <a:ext cx="5306061" cy="2127576"/>
          </a:xfrm>
        </p:spPr>
        <p:txBody>
          <a:bodyPr>
            <a:norm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136134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C9F8FF-C998-B440-B134-A93BF923C524}"/>
              </a:ext>
            </a:extLst>
          </p:cNvPr>
          <p:cNvSpPr txBox="1"/>
          <p:nvPr/>
        </p:nvSpPr>
        <p:spPr>
          <a:xfrm>
            <a:off x="787940" y="1338909"/>
            <a:ext cx="4160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699 Observations</a:t>
            </a:r>
          </a:p>
          <a:p>
            <a:r>
              <a:rPr lang="en-US" sz="3200" dirty="0">
                <a:solidFill>
                  <a:schemeClr val="bg1"/>
                </a:solidFill>
              </a:rPr>
              <a:t>10 Predictor Variables  </a:t>
            </a:r>
          </a:p>
          <a:p>
            <a:r>
              <a:rPr lang="en-US" sz="3200" dirty="0">
                <a:solidFill>
                  <a:schemeClr val="bg1"/>
                </a:solidFill>
              </a:rPr>
              <a:t>1 Response Variable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ACD85-38DF-1749-AC77-CA00039A2D2C}"/>
              </a:ext>
            </a:extLst>
          </p:cNvPr>
          <p:cNvSpPr txBox="1"/>
          <p:nvPr/>
        </p:nvSpPr>
        <p:spPr>
          <a:xfrm>
            <a:off x="7243864" y="1106961"/>
            <a:ext cx="484437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ID Number</a:t>
            </a:r>
          </a:p>
          <a:p>
            <a:r>
              <a:rPr lang="en-US" sz="3200" dirty="0">
                <a:solidFill>
                  <a:schemeClr val="bg1"/>
                </a:solidFill>
              </a:rPr>
              <a:t>Clump Thickness</a:t>
            </a:r>
          </a:p>
          <a:p>
            <a:r>
              <a:rPr lang="en-US" sz="3200" dirty="0">
                <a:solidFill>
                  <a:schemeClr val="bg1"/>
                </a:solidFill>
              </a:rPr>
              <a:t>Uniformity of Cell Size</a:t>
            </a:r>
          </a:p>
          <a:p>
            <a:r>
              <a:rPr lang="en-US" sz="3200" dirty="0">
                <a:solidFill>
                  <a:schemeClr val="bg1"/>
                </a:solidFill>
              </a:rPr>
              <a:t>Uniformity of Cell Shape</a:t>
            </a:r>
          </a:p>
          <a:p>
            <a:r>
              <a:rPr lang="en-US" sz="3200" dirty="0">
                <a:solidFill>
                  <a:schemeClr val="bg1"/>
                </a:solidFill>
              </a:rPr>
              <a:t>Marginal Adhesion</a:t>
            </a:r>
          </a:p>
          <a:p>
            <a:r>
              <a:rPr lang="en-US" sz="3200" dirty="0">
                <a:solidFill>
                  <a:schemeClr val="bg1"/>
                </a:solidFill>
              </a:rPr>
              <a:t>Single Epithelial Cell Size</a:t>
            </a:r>
          </a:p>
          <a:p>
            <a:r>
              <a:rPr lang="en-US" sz="3200" dirty="0">
                <a:solidFill>
                  <a:schemeClr val="bg1"/>
                </a:solidFill>
              </a:rPr>
              <a:t>Bare Nuclei </a:t>
            </a:r>
          </a:p>
          <a:p>
            <a:r>
              <a:rPr lang="en-US" sz="3200" dirty="0">
                <a:solidFill>
                  <a:schemeClr val="bg1"/>
                </a:solidFill>
              </a:rPr>
              <a:t>Bland Chromatin</a:t>
            </a:r>
          </a:p>
          <a:p>
            <a:r>
              <a:rPr lang="en-US" sz="3200" dirty="0">
                <a:solidFill>
                  <a:schemeClr val="bg1"/>
                </a:solidFill>
              </a:rPr>
              <a:t>Normal Nucleoli </a:t>
            </a:r>
          </a:p>
          <a:p>
            <a:r>
              <a:rPr lang="en-US" sz="3200" dirty="0">
                <a:solidFill>
                  <a:schemeClr val="bg1"/>
                </a:solidFill>
              </a:rPr>
              <a:t>Mitosis</a:t>
            </a:r>
          </a:p>
          <a:p>
            <a:r>
              <a:rPr lang="en-US" sz="3200" dirty="0">
                <a:solidFill>
                  <a:schemeClr val="bg1"/>
                </a:solidFill>
              </a:rPr>
              <a:t>Diagnosis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134AA9-7C6F-1641-8089-F1A4A20B18FE}"/>
              </a:ext>
            </a:extLst>
          </p:cNvPr>
          <p:cNvSpPr txBox="1"/>
          <p:nvPr/>
        </p:nvSpPr>
        <p:spPr>
          <a:xfrm>
            <a:off x="6284068" y="492526"/>
            <a:ext cx="2723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Attributes</a:t>
            </a:r>
          </a:p>
          <a:p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7CDFCC-DD17-254D-B5B4-3AC92867816C}"/>
              </a:ext>
            </a:extLst>
          </p:cNvPr>
          <p:cNvSpPr txBox="1"/>
          <p:nvPr/>
        </p:nvSpPr>
        <p:spPr>
          <a:xfrm>
            <a:off x="470170" y="445241"/>
            <a:ext cx="4195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Data Dimension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02827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48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D3A85-0E69-CB42-860E-A5E3610A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102" y="1598984"/>
            <a:ext cx="9417071" cy="3660031"/>
          </a:xfrm>
        </p:spPr>
        <p:txBody>
          <a:bodyPr>
            <a:normAutofit fontScale="90000"/>
          </a:bodyPr>
          <a:lstStyle/>
          <a:p>
            <a:pPr algn="r"/>
            <a:r>
              <a:rPr lang="en-US" sz="13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</a:t>
            </a:r>
            <a:br>
              <a:rPr lang="en-US" sz="13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3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602490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B44482-0DDA-474A-9098-6FC73332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18" y="2086479"/>
            <a:ext cx="3494807" cy="2890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DBDA0-5842-BC44-B473-F6E273FF6DD1}"/>
              </a:ext>
            </a:extLst>
          </p:cNvPr>
          <p:cNvSpPr txBox="1"/>
          <p:nvPr/>
        </p:nvSpPr>
        <p:spPr>
          <a:xfrm>
            <a:off x="624378" y="1195245"/>
            <a:ext cx="3782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Tumor Diagnosis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E4F7E5-4E69-DD4B-8C7D-0F1E4064C9D7}"/>
              </a:ext>
            </a:extLst>
          </p:cNvPr>
          <p:cNvSpPr txBox="1"/>
          <p:nvPr/>
        </p:nvSpPr>
        <p:spPr>
          <a:xfrm>
            <a:off x="4406669" y="1195243"/>
            <a:ext cx="3782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Cell Shape Uniformity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BB9E55-FF98-9145-8981-FFEC1F47E7BC}"/>
              </a:ext>
            </a:extLst>
          </p:cNvPr>
          <p:cNvSpPr txBox="1"/>
          <p:nvPr/>
        </p:nvSpPr>
        <p:spPr>
          <a:xfrm>
            <a:off x="8874697" y="1195244"/>
            <a:ext cx="2071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Bare Nuclei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07A95B-F8B7-C448-8064-147D586ABA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09" r="21457" b="-350"/>
          <a:stretch/>
        </p:blipFill>
        <p:spPr>
          <a:xfrm>
            <a:off x="8683402" y="1898072"/>
            <a:ext cx="2453845" cy="3058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545E021-1961-A944-A811-6367FB2F0F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59" r="21457"/>
          <a:stretch/>
        </p:blipFill>
        <p:spPr>
          <a:xfrm>
            <a:off x="5070891" y="1918854"/>
            <a:ext cx="2453845" cy="305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01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48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D3A85-0E69-CB42-860E-A5E3610A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187" y="1598984"/>
            <a:ext cx="6906986" cy="3660031"/>
          </a:xfrm>
        </p:spPr>
        <p:txBody>
          <a:bodyPr>
            <a:normAutofit/>
          </a:bodyPr>
          <a:lstStyle/>
          <a:p>
            <a:pPr algn="r"/>
            <a:r>
              <a:rPr lang="en-US" sz="13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424065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218</Words>
  <Application>Microsoft Macintosh PowerPoint</Application>
  <PresentationFormat>Widescreen</PresentationFormat>
  <Paragraphs>135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Breast Cancer</vt:lpstr>
      <vt:lpstr>Objective</vt:lpstr>
      <vt:lpstr>PowerPoint Presentation</vt:lpstr>
      <vt:lpstr>PowerPoint Presentation</vt:lpstr>
      <vt:lpstr>Data</vt:lpstr>
      <vt:lpstr>PowerPoint Presentation</vt:lpstr>
      <vt:lpstr>Exploratory  Data Analysis</vt:lpstr>
      <vt:lpstr>PowerPoint Presentation</vt:lpstr>
      <vt:lpstr>Results</vt:lpstr>
      <vt:lpstr>Classification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 Vector Machine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 Cancer</dc:title>
  <dc:creator>Newkold, Tess (newkoltj)</dc:creator>
  <cp:lastModifiedBy>Newkold, Tess (newkoltj)</cp:lastModifiedBy>
  <cp:revision>37</cp:revision>
  <dcterms:created xsi:type="dcterms:W3CDTF">2019-04-09T18:42:28Z</dcterms:created>
  <dcterms:modified xsi:type="dcterms:W3CDTF">2019-04-24T20:19:10Z</dcterms:modified>
</cp:coreProperties>
</file>